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38" r:id="rId3"/>
    <p:sldId id="339" r:id="rId4"/>
    <p:sldId id="340" r:id="rId5"/>
    <p:sldId id="257" r:id="rId6"/>
    <p:sldId id="258" r:id="rId7"/>
    <p:sldId id="259" r:id="rId8"/>
    <p:sldId id="337" r:id="rId9"/>
    <p:sldId id="260" r:id="rId10"/>
    <p:sldId id="331" r:id="rId11"/>
    <p:sldId id="261" r:id="rId12"/>
    <p:sldId id="262" r:id="rId13"/>
    <p:sldId id="263" r:id="rId14"/>
    <p:sldId id="265" r:id="rId15"/>
    <p:sldId id="266" r:id="rId16"/>
    <p:sldId id="267" r:id="rId17"/>
    <p:sldId id="268" r:id="rId18"/>
    <p:sldId id="334" r:id="rId19"/>
    <p:sldId id="273" r:id="rId20"/>
    <p:sldId id="341" r:id="rId21"/>
    <p:sldId id="274" r:id="rId22"/>
    <p:sldId id="342" r:id="rId23"/>
    <p:sldId id="275" r:id="rId24"/>
    <p:sldId id="343" r:id="rId25"/>
    <p:sldId id="276" r:id="rId26"/>
    <p:sldId id="277" r:id="rId27"/>
    <p:sldId id="278" r:id="rId28"/>
    <p:sldId id="285" r:id="rId29"/>
    <p:sldId id="286" r:id="rId30"/>
    <p:sldId id="288" r:id="rId31"/>
    <p:sldId id="290" r:id="rId32"/>
    <p:sldId id="292" r:id="rId33"/>
    <p:sldId id="293" r:id="rId34"/>
    <p:sldId id="294" r:id="rId35"/>
    <p:sldId id="296" r:id="rId36"/>
    <p:sldId id="300" r:id="rId37"/>
    <p:sldId id="301" r:id="rId38"/>
    <p:sldId id="303" r:id="rId39"/>
    <p:sldId id="304" r:id="rId40"/>
    <p:sldId id="305" r:id="rId41"/>
    <p:sldId id="306" r:id="rId42"/>
    <p:sldId id="308" r:id="rId43"/>
    <p:sldId id="309" r:id="rId44"/>
    <p:sldId id="310" r:id="rId45"/>
    <p:sldId id="312" r:id="rId46"/>
    <p:sldId id="335" r:id="rId47"/>
    <p:sldId id="322" r:id="rId48"/>
    <p:sldId id="325" r:id="rId49"/>
    <p:sldId id="327" r:id="rId50"/>
    <p:sldId id="328" r:id="rId51"/>
    <p:sldId id="329" r:id="rId52"/>
    <p:sldId id="330" r:id="rId53"/>
    <p:sldId id="333" r:id="rId5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3" autoAdjust="0"/>
    <p:restoredTop sz="94584" autoAdjust="0"/>
  </p:normalViewPr>
  <p:slideViewPr>
    <p:cSldViewPr>
      <p:cViewPr>
        <p:scale>
          <a:sx n="66" d="100"/>
          <a:sy n="66" d="100"/>
        </p:scale>
        <p:origin x="-948" y="-18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3AEE3-FFA2-464B-B2A4-9FF13C839D02}" type="datetimeFigureOut">
              <a:rPr lang="en-US" smtClean="0"/>
              <a:t>10/18/2015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01547-A8FB-4C5F-B585-C852BD8773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35262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3AEE3-FFA2-464B-B2A4-9FF13C839D02}" type="datetimeFigureOut">
              <a:rPr lang="en-US" smtClean="0"/>
              <a:t>10/18/2015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01547-A8FB-4C5F-B585-C852BD8773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78912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3AEE3-FFA2-464B-B2A4-9FF13C839D02}" type="datetimeFigureOut">
              <a:rPr lang="en-US" smtClean="0"/>
              <a:t>10/18/2015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01547-A8FB-4C5F-B585-C852BD8773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59445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3AEE3-FFA2-464B-B2A4-9FF13C839D02}" type="datetimeFigureOut">
              <a:rPr lang="en-US" smtClean="0"/>
              <a:t>10/18/2015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01547-A8FB-4C5F-B585-C852BD8773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71522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3AEE3-FFA2-464B-B2A4-9FF13C839D02}" type="datetimeFigureOut">
              <a:rPr lang="en-US" smtClean="0"/>
              <a:t>10/18/2015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01547-A8FB-4C5F-B585-C852BD8773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88227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3AEE3-FFA2-464B-B2A4-9FF13C839D02}" type="datetimeFigureOut">
              <a:rPr lang="en-US" smtClean="0"/>
              <a:t>10/18/2015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01547-A8FB-4C5F-B585-C852BD8773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70902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3AEE3-FFA2-464B-B2A4-9FF13C839D02}" type="datetimeFigureOut">
              <a:rPr lang="en-US" smtClean="0"/>
              <a:t>10/18/2015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01547-A8FB-4C5F-B585-C852BD8773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3846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3AEE3-FFA2-464B-B2A4-9FF13C839D02}" type="datetimeFigureOut">
              <a:rPr lang="en-US" smtClean="0"/>
              <a:t>10/18/2015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01547-A8FB-4C5F-B585-C852BD8773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47829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3AEE3-FFA2-464B-B2A4-9FF13C839D02}" type="datetimeFigureOut">
              <a:rPr lang="en-US" smtClean="0"/>
              <a:t>10/18/2015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01547-A8FB-4C5F-B585-C852BD8773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54277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3AEE3-FFA2-464B-B2A4-9FF13C839D02}" type="datetimeFigureOut">
              <a:rPr lang="en-US" smtClean="0"/>
              <a:t>10/18/2015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01547-A8FB-4C5F-B585-C852BD8773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87416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13AEE3-FFA2-464B-B2A4-9FF13C839D02}" type="datetimeFigureOut">
              <a:rPr lang="en-US" smtClean="0"/>
              <a:t>10/18/2015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01547-A8FB-4C5F-B585-C852BD8773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86631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13AEE3-FFA2-464B-B2A4-9FF13C839D02}" type="datetimeFigureOut">
              <a:rPr lang="en-US" smtClean="0"/>
              <a:t>10/18/2015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601547-A8FB-4C5F-B585-C852BD8773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62657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3600"/>
            <a:ext cx="7772400" cy="688975"/>
          </a:xfrm>
        </p:spPr>
        <p:txBody>
          <a:bodyPr>
            <a:noAutofit/>
          </a:bodyPr>
          <a:lstStyle/>
          <a:p>
            <a:r>
              <a:rPr lang="en-US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THÔNG BÁO NHANH</a:t>
            </a:r>
            <a:endParaRPr lang="en-US" b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048000"/>
            <a:ext cx="8686800" cy="1752600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en-US" sz="36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KẾT QUẢ ĐẠI HỘI ĐẠI BIỂU</a:t>
            </a:r>
          </a:p>
          <a:p>
            <a:pPr>
              <a:spcBef>
                <a:spcPts val="0"/>
              </a:spcBef>
            </a:pPr>
            <a:r>
              <a:rPr lang="en-US" sz="36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ĐẢNG BỘ THÀNH PHỐ HỒ CHÍ MINH</a:t>
            </a:r>
          </a:p>
          <a:p>
            <a:pPr>
              <a:spcBef>
                <a:spcPts val="0"/>
              </a:spcBef>
            </a:pPr>
            <a:r>
              <a:rPr lang="en-US" sz="36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LẦN THỨ X, NHIỆM KỲ 2015 - 2020</a:t>
            </a:r>
            <a:endParaRPr lang="en-US" sz="36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855"/>
            <a:ext cx="2286000" cy="17387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819400" y="152400"/>
            <a:ext cx="4800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ĐẢNG BỘ THÀNH PHỐ HỒ CHÍ MINH</a:t>
            </a:r>
          </a:p>
          <a:p>
            <a:pPr algn="ctr"/>
            <a:r>
              <a:rPr lang="en-US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ĐẢNG ỦY SỞ GIÁO DỤC VÀ ĐÀO TẠO</a:t>
            </a:r>
            <a:endParaRPr lang="en-US" sz="2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33600" y="6096000"/>
            <a:ext cx="4800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i="1" smtClean="0">
                <a:latin typeface="Times New Roman" pitchFamily="18" charset="0"/>
                <a:cs typeface="Times New Roman" pitchFamily="18" charset="0"/>
              </a:rPr>
              <a:t>TP.Hồ Chí Minh, ngày 19 tháng 10 năm 2015</a:t>
            </a:r>
            <a:endParaRPr lang="en-US" b="1" i="1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161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vi-VN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533400"/>
            <a:ext cx="8534400" cy="563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34593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vi-VN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228600"/>
            <a:ext cx="8534400" cy="624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16060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vi-VN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228600"/>
            <a:ext cx="8534400" cy="6324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13990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28600" y="3124200"/>
            <a:ext cx="8610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3200" smtClean="0">
                <a:solidFill>
                  <a:srgbClr val="0070C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	</a:t>
            </a:r>
            <a:endParaRPr lang="en-US">
              <a:solidFill>
                <a:srgbClr val="0070C0"/>
              </a:solidFill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228600" y="1981200"/>
            <a:ext cx="8763000" cy="2895600"/>
          </a:xfrm>
          <a:prstGeom prst="roundRect">
            <a:avLst/>
          </a:prstGeom>
          <a:solidFill>
            <a:schemeClr val="tx2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just"/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biểu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Đảng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phố</a:t>
            </a:r>
            <a:r>
              <a:rPr lang="en-US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3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Chí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Minh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lần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thứ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X,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nhiệm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kỳ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2015 – 2020 </a:t>
            </a:r>
            <a:r>
              <a:rPr lang="en-US" sz="3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diễn</a:t>
            </a:r>
            <a:r>
              <a:rPr lang="en-US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ngày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13/10/2015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ngày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17/10/2015.</a:t>
            </a:r>
          </a:p>
          <a:p>
            <a:pPr algn="just">
              <a:spcBef>
                <a:spcPts val="1800"/>
              </a:spcBef>
            </a:pPr>
            <a:endParaRPr lang="en-US" sz="30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3048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28600" y="3124200"/>
            <a:ext cx="8610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3200" smtClean="0">
                <a:solidFill>
                  <a:srgbClr val="0070C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	</a:t>
            </a:r>
            <a:endParaRPr lang="en-US">
              <a:solidFill>
                <a:srgbClr val="0070C0"/>
              </a:solidFill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228600" y="762000"/>
            <a:ext cx="8763000" cy="5791200"/>
          </a:xfrm>
          <a:prstGeom prst="roundRect">
            <a:avLst/>
          </a:prstGeom>
          <a:solidFill>
            <a:schemeClr val="tx2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*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Ngày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13/10/2015,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họp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phiên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trù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bị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qua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chương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chế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bầu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Đoàn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Chủ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tịch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Ban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Thẩm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tra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tư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biểu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Đoàn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Thư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ký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nghe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bày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báo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cáo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tổng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ý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kiến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Đảng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phố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góp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ý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dự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thảo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kiện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XII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Đảng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0" algn="just"/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*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Ngày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14/10/2015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khai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mạc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bế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mạc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ngày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17/10/2015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en-US" sz="32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/>
            <a:endParaRPr lang="en-US" sz="3200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1577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6109" y="131617"/>
            <a:ext cx="4692794" cy="3034603"/>
          </a:xfrm>
          <a:prstGeom prst="rect">
            <a:avLst/>
          </a:prstGeom>
        </p:spPr>
      </p:pic>
      <p:sp>
        <p:nvSpPr>
          <p:cNvPr id="5" name="Oval 4"/>
          <p:cNvSpPr/>
          <p:nvPr/>
        </p:nvSpPr>
        <p:spPr>
          <a:xfrm>
            <a:off x="1785504" y="3313477"/>
            <a:ext cx="2334491" cy="1212272"/>
          </a:xfrm>
          <a:prstGeom prst="ellipse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445</a:t>
            </a:r>
            <a:b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biểu</a:t>
            </a:r>
            <a:endParaRPr lang="en-US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Oval 6"/>
          <p:cNvSpPr/>
          <p:nvPr/>
        </p:nvSpPr>
        <p:spPr>
          <a:xfrm>
            <a:off x="5738411" y="3436843"/>
            <a:ext cx="2210666" cy="1233055"/>
          </a:xfrm>
          <a:prstGeom prst="ellipse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67 </a:t>
            </a:r>
            <a:r>
              <a:rPr lang="en-US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đảng</a:t>
            </a:r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trực</a:t>
            </a:r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thuộc</a:t>
            </a:r>
            <a:endParaRPr lang="en-US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Flowchart: Magnetic Disk 7"/>
          <p:cNvSpPr/>
          <p:nvPr/>
        </p:nvSpPr>
        <p:spPr>
          <a:xfrm>
            <a:off x="228600" y="4897582"/>
            <a:ext cx="1752601" cy="1524000"/>
          </a:xfrm>
          <a:prstGeom prst="flowChartMagneticDisk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65 đại biểu đương nhiên</a:t>
            </a:r>
            <a:endParaRPr lang="en-US" sz="240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Flowchart: Magnetic Disk 8"/>
          <p:cNvSpPr/>
          <p:nvPr/>
        </p:nvSpPr>
        <p:spPr>
          <a:xfrm>
            <a:off x="3418176" y="4876800"/>
            <a:ext cx="1763424" cy="1524000"/>
          </a:xfrm>
          <a:prstGeom prst="flowChartMagneticDisk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380 đại biểu được bầu</a:t>
            </a:r>
            <a:endParaRPr lang="en-US" sz="240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4" name="Straight Connector 3"/>
          <p:cNvCxnSpPr>
            <a:stCxn id="3" idx="2"/>
            <a:endCxn id="5" idx="0"/>
          </p:cNvCxnSpPr>
          <p:nvPr/>
        </p:nvCxnSpPr>
        <p:spPr>
          <a:xfrm flipH="1">
            <a:off x="2952750" y="3166220"/>
            <a:ext cx="1859756" cy="14725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>
            <a:stCxn id="3" idx="2"/>
            <a:endCxn id="7" idx="0"/>
          </p:cNvCxnSpPr>
          <p:nvPr/>
        </p:nvCxnSpPr>
        <p:spPr>
          <a:xfrm>
            <a:off x="4812506" y="3166220"/>
            <a:ext cx="2031238" cy="27062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>
            <a:stCxn id="5" idx="4"/>
            <a:endCxn id="8" idx="1"/>
          </p:cNvCxnSpPr>
          <p:nvPr/>
        </p:nvCxnSpPr>
        <p:spPr>
          <a:xfrm flipH="1">
            <a:off x="1104901" y="4525749"/>
            <a:ext cx="1847849" cy="37183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>
            <a:stCxn id="5" idx="4"/>
            <a:endCxn id="9" idx="1"/>
          </p:cNvCxnSpPr>
          <p:nvPr/>
        </p:nvCxnSpPr>
        <p:spPr>
          <a:xfrm>
            <a:off x="2952750" y="4525749"/>
            <a:ext cx="1347138" cy="35105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866883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 animBg="1"/>
      <p:bldP spid="7" grpId="0" build="allAtOnce" animBg="1"/>
      <p:bldP spid="8" grpId="0" animBg="1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vi-VN"/>
          </a:p>
        </p:txBody>
      </p:sp>
      <p:pic>
        <p:nvPicPr>
          <p:cNvPr id="4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228600"/>
            <a:ext cx="8686799" cy="62483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634520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5257800"/>
            <a:ext cx="8382000" cy="1143000"/>
          </a:xfrm>
          <a:ln w="6350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en-US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Đ/c </a:t>
            </a:r>
            <a:r>
              <a:rPr lang="en-US" sz="28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Nguyễn</a:t>
            </a:r>
            <a:r>
              <a:rPr lang="en-US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Phú</a:t>
            </a:r>
            <a:r>
              <a:rPr lang="en-US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Tổng</a:t>
            </a:r>
            <a:r>
              <a:rPr lang="en-US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Bí</a:t>
            </a:r>
            <a:r>
              <a:rPr lang="en-US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thư</a:t>
            </a:r>
            <a:r>
              <a:rPr lang="en-US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Ban </a:t>
            </a:r>
            <a:r>
              <a:rPr lang="en-US" sz="28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Chấp</a:t>
            </a:r>
            <a:r>
              <a:rPr lang="en-US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ương</a:t>
            </a:r>
            <a:r>
              <a:rPr lang="en-US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Đảng</a:t>
            </a:r>
            <a:r>
              <a:rPr lang="en-US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Cộng</a:t>
            </a:r>
            <a:r>
              <a:rPr lang="en-US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sản</a:t>
            </a:r>
            <a:r>
              <a:rPr lang="en-US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Việt</a:t>
            </a:r>
            <a:r>
              <a:rPr lang="en-US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Nam </a:t>
            </a:r>
            <a:r>
              <a:rPr lang="en-US" sz="28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biểu</a:t>
            </a:r>
            <a:r>
              <a:rPr lang="en-US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đạo</a:t>
            </a:r>
            <a:r>
              <a:rPr lang="en-US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</a:t>
            </a:r>
            <a:r>
              <a:rPr lang="en-US" sz="28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ại</a:t>
            </a:r>
            <a:r>
              <a:rPr lang="en-US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hội</a:t>
            </a:r>
            <a:endParaRPr lang="en-US" sz="28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746760"/>
            <a:ext cx="7010400" cy="4206240"/>
          </a:xfrm>
        </p:spPr>
      </p:pic>
    </p:spTree>
    <p:extLst>
      <p:ext uri="{BB962C8B-B14F-4D97-AF65-F5344CB8AC3E}">
        <p14:creationId xmlns:p14="http://schemas.microsoft.com/office/powerpoint/2010/main" val="39436129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5562600"/>
            <a:ext cx="8229600" cy="1143000"/>
          </a:xfrm>
          <a:ln w="6350"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en-US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Đ/c Lê Thanh Hải, Ủy viên Bộ Chính trị, Bí thư</a:t>
            </a:r>
            <a:br>
              <a:rPr lang="en-US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Thành ủy khóa IX trình bày các văn kiện tại đại hội</a:t>
            </a:r>
            <a:endParaRPr lang="en-US" sz="28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" y="228600"/>
            <a:ext cx="6553200" cy="5129368"/>
          </a:xfrm>
        </p:spPr>
      </p:pic>
    </p:spTree>
    <p:extLst>
      <p:ext uri="{BB962C8B-B14F-4D97-AF65-F5344CB8AC3E}">
        <p14:creationId xmlns:p14="http://schemas.microsoft.com/office/powerpoint/2010/main" val="42288708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5181600"/>
            <a:ext cx="7772400" cy="1066800"/>
          </a:xfrm>
          <a:ln w="6350"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en-US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đồng</a:t>
            </a:r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chí</a:t>
            </a:r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lãnh</a:t>
            </a:r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đạo</a:t>
            </a:r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nguyên</a:t>
            </a:r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lãnh</a:t>
            </a:r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đạo</a:t>
            </a:r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Đảng</a:t>
            </a:r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b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mặt</a:t>
            </a:r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trận</a:t>
            </a:r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tổ</a:t>
            </a:r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quốc</a:t>
            </a:r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tham</a:t>
            </a:r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dự</a:t>
            </a:r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</a:t>
            </a:r>
            <a:r>
              <a:rPr lang="en-US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ại</a:t>
            </a:r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hội</a:t>
            </a:r>
            <a:endParaRPr lang="en-US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761999"/>
            <a:ext cx="7391400" cy="4103113"/>
          </a:xfrm>
        </p:spPr>
      </p:pic>
    </p:spTree>
    <p:extLst>
      <p:ext uri="{BB962C8B-B14F-4D97-AF65-F5344CB8AC3E}">
        <p14:creationId xmlns:p14="http://schemas.microsoft.com/office/powerpoint/2010/main" val="3618877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5181600"/>
            <a:ext cx="7391400" cy="762000"/>
          </a:xfrm>
          <a:ln w="6350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en-US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 đồng chí lãnh đạo, nguyên lãnh đạo </a:t>
            </a:r>
            <a:r>
              <a:rPr lang="en-US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Đảng, Nhà nước,</a:t>
            </a:r>
            <a:br>
              <a:rPr lang="en-US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Mặt trận Tổ quốc </a:t>
            </a:r>
            <a:r>
              <a:rPr lang="en-US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tham </a:t>
            </a:r>
            <a:r>
              <a:rPr lang="en-US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dự đại hội</a:t>
            </a:r>
            <a:endParaRPr lang="en-US" sz="24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http://images.vov.vn/uploaded/thanh/2015_10_14/VOV_dai_hoi_Dang_bo_TPHCM_HPCD.jpg?width=49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381000"/>
            <a:ext cx="7391400" cy="4630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44267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5181600"/>
            <a:ext cx="7772400" cy="1219200"/>
          </a:xfrm>
          <a:ln w="6350"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en-US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đồng</a:t>
            </a:r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chí</a:t>
            </a:r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lãnh</a:t>
            </a:r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đạo</a:t>
            </a:r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nguyên</a:t>
            </a:r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lãnh</a:t>
            </a:r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đạo</a:t>
            </a:r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Đảng</a:t>
            </a:r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b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Mặt</a:t>
            </a:r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trận</a:t>
            </a:r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tổ</a:t>
            </a:r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quốc</a:t>
            </a:r>
            <a:r>
              <a:rPr lang="en-US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tham </a:t>
            </a:r>
            <a:r>
              <a:rPr lang="en-US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dự</a:t>
            </a:r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hội</a:t>
            </a:r>
            <a:endParaRPr lang="en-US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http://static.new.tuoitre.vn/tto/i/s626/2015/10/14/dangbotp3-144478957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381000"/>
            <a:ext cx="7772400" cy="464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44433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228600" y="1371600"/>
            <a:ext cx="8686800" cy="4648200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	“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Xây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dựng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Đảng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sạch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vững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mạnh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huy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mọi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nguồn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lực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xây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dựng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phố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Chí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Minh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minh,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nghĩa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tình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giữ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vững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vai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trò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đầu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tàu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kinh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xã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sớm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trở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tâm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lớn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kinh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tài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thương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mại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khoa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nghệ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khu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vực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Đông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Nam Á”</a:t>
            </a:r>
            <a:endParaRPr lang="en-US" sz="32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Flowchart: Decision 4"/>
          <p:cNvSpPr/>
          <p:nvPr/>
        </p:nvSpPr>
        <p:spPr>
          <a:xfrm>
            <a:off x="1219200" y="-17585"/>
            <a:ext cx="6858000" cy="1389185"/>
          </a:xfrm>
          <a:prstGeom prst="flowChartDecision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Chủ</a:t>
            </a:r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đề</a:t>
            </a:r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hội</a:t>
            </a:r>
            <a:endParaRPr lang="en-US" sz="3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64340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lowchart: Decision 3"/>
          <p:cNvSpPr/>
          <p:nvPr/>
        </p:nvSpPr>
        <p:spPr>
          <a:xfrm>
            <a:off x="2971800" y="2819400"/>
            <a:ext cx="3276600" cy="2133600"/>
          </a:xfrm>
          <a:prstGeom prst="flowChartDecision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Đại hội có nhiệm vụ</a:t>
            </a:r>
            <a:endParaRPr lang="en-US" sz="240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Flowchart: Alternate Process 4"/>
          <p:cNvSpPr/>
          <p:nvPr/>
        </p:nvSpPr>
        <p:spPr>
          <a:xfrm>
            <a:off x="381000" y="76200"/>
            <a:ext cx="8458200" cy="1981200"/>
          </a:xfrm>
          <a:prstGeom prst="flowChartAlternateProcess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Đánh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quả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Nghị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quyết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IX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Đảng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phố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nhiệm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kỳ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2010 – 2015;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kiểm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đạo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lãnh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đạo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Ban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Chấp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Đảng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phố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khóa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IX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mục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nhiệm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triển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phố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xây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dựng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Đảng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phố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giai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đoạn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2015 - 2020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Flowchart: Alternate Process 5"/>
          <p:cNvSpPr/>
          <p:nvPr/>
        </p:nvSpPr>
        <p:spPr>
          <a:xfrm>
            <a:off x="381000" y="5638800"/>
            <a:ext cx="8458200" cy="1066800"/>
          </a:xfrm>
          <a:prstGeom prst="flowChartAlternateProcess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	Thảo luận, đóng góp ý kiến vào dự thảo các văn kiện Đại hội đại biểu toàn quốc lần thứ XII của Đảng</a:t>
            </a:r>
            <a:endParaRPr lang="en-US" sz="24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Flowchart: Alternate Process 6"/>
          <p:cNvSpPr/>
          <p:nvPr/>
        </p:nvSpPr>
        <p:spPr>
          <a:xfrm>
            <a:off x="228600" y="2628900"/>
            <a:ext cx="2161309" cy="2514600"/>
          </a:xfrm>
          <a:prstGeom prst="flowChartAlternateProcess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Bầu cử Ban Chấp hành Đảng bộ TP.HCM nhiệm kỳ 2015 - 2020</a:t>
            </a:r>
            <a:endParaRPr lang="en-US" sz="240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Flowchart: Alternate Process 7"/>
          <p:cNvSpPr/>
          <p:nvPr/>
        </p:nvSpPr>
        <p:spPr>
          <a:xfrm>
            <a:off x="6629400" y="2628900"/>
            <a:ext cx="2362200" cy="2514600"/>
          </a:xfrm>
          <a:prstGeom prst="flowChartAlternateProcess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Bầu Đoàn đại biểu dự Đại hội đại biểu toàn quốc lần thứ XII của Đảng</a:t>
            </a:r>
            <a:endParaRPr lang="en-US" sz="240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0" name="Straight Connector 9"/>
          <p:cNvCxnSpPr>
            <a:stCxn id="4" idx="0"/>
            <a:endCxn id="5" idx="2"/>
          </p:cNvCxnSpPr>
          <p:nvPr/>
        </p:nvCxnSpPr>
        <p:spPr>
          <a:xfrm flipV="1">
            <a:off x="4610100" y="2057400"/>
            <a:ext cx="0" cy="762000"/>
          </a:xfrm>
          <a:prstGeom prst="line">
            <a:avLst/>
          </a:prstGeom>
          <a:ln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4" name="Straight Connector 13"/>
          <p:cNvCxnSpPr>
            <a:stCxn id="6" idx="0"/>
            <a:endCxn id="4" idx="2"/>
          </p:cNvCxnSpPr>
          <p:nvPr/>
        </p:nvCxnSpPr>
        <p:spPr>
          <a:xfrm flipV="1">
            <a:off x="4610100" y="4953000"/>
            <a:ext cx="0" cy="685800"/>
          </a:xfrm>
          <a:prstGeom prst="line">
            <a:avLst/>
          </a:prstGeom>
          <a:ln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6" name="Straight Connector 15"/>
          <p:cNvCxnSpPr>
            <a:stCxn id="4" idx="3"/>
            <a:endCxn id="8" idx="1"/>
          </p:cNvCxnSpPr>
          <p:nvPr/>
        </p:nvCxnSpPr>
        <p:spPr>
          <a:xfrm>
            <a:off x="6248400" y="3886200"/>
            <a:ext cx="381000" cy="0"/>
          </a:xfrm>
          <a:prstGeom prst="line">
            <a:avLst/>
          </a:prstGeom>
          <a:ln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8" name="Straight Connector 17"/>
          <p:cNvCxnSpPr>
            <a:stCxn id="4" idx="1"/>
            <a:endCxn id="7" idx="3"/>
          </p:cNvCxnSpPr>
          <p:nvPr/>
        </p:nvCxnSpPr>
        <p:spPr>
          <a:xfrm flipH="1">
            <a:off x="2389909" y="3886200"/>
            <a:ext cx="581891" cy="0"/>
          </a:xfrm>
          <a:prstGeom prst="line">
            <a:avLst/>
          </a:prstGeom>
          <a:ln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966885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228600" y="1676400"/>
            <a:ext cx="8686800" cy="3505200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X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Đảng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phố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trí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tuệ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dân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chủ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đoàn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mới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đề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tinh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thần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trách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nhiệm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trước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dân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huy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mạng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sáng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phố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32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58219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76200" y="1447800"/>
            <a:ext cx="8915400" cy="5410200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28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Tiến</a:t>
            </a:r>
            <a:r>
              <a:rPr lang="en-US" sz="28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tới</a:t>
            </a:r>
            <a:r>
              <a:rPr lang="en-US" sz="28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28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28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lần</a:t>
            </a:r>
            <a:r>
              <a:rPr lang="en-US" sz="28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thứ</a:t>
            </a:r>
            <a:r>
              <a:rPr lang="en-US" sz="28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XII </a:t>
            </a:r>
            <a:r>
              <a:rPr lang="en-US" sz="28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Đảng</a:t>
            </a:r>
            <a:r>
              <a:rPr lang="en-US" sz="28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28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phố</a:t>
            </a:r>
            <a:r>
              <a:rPr lang="en-US" sz="28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đã</a:t>
            </a:r>
            <a:r>
              <a:rPr lang="en-US" sz="28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tổng</a:t>
            </a:r>
            <a:r>
              <a:rPr lang="en-US" sz="28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8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ý </a:t>
            </a:r>
            <a:r>
              <a:rPr lang="en-US" sz="28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kiến</a:t>
            </a:r>
            <a:r>
              <a:rPr lang="en-US" sz="28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8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28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28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2.346 </a:t>
            </a:r>
            <a:r>
              <a:rPr lang="en-US" sz="28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tổ</a:t>
            </a:r>
            <a:r>
              <a:rPr lang="en-US" sz="28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sz="28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sz="28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sở</a:t>
            </a:r>
            <a:r>
              <a:rPr lang="en-US" sz="28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đảng</a:t>
            </a:r>
            <a:r>
              <a:rPr lang="en-US" sz="28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trực</a:t>
            </a:r>
            <a:r>
              <a:rPr lang="en-US" sz="28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thuộc</a:t>
            </a:r>
            <a:r>
              <a:rPr lang="en-US" sz="28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ý </a:t>
            </a:r>
            <a:r>
              <a:rPr lang="en-US" sz="28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kiến</a:t>
            </a:r>
            <a:r>
              <a:rPr lang="en-US" sz="28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đóng</a:t>
            </a:r>
            <a:r>
              <a:rPr lang="en-US" sz="28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góp</a:t>
            </a:r>
            <a:r>
              <a:rPr lang="en-US" sz="28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8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28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28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67/67 </a:t>
            </a:r>
            <a:r>
              <a:rPr lang="en-US" sz="28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đảng</a:t>
            </a:r>
            <a:r>
              <a:rPr lang="en-US" sz="28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28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quận</a:t>
            </a:r>
            <a:r>
              <a:rPr lang="en-US" sz="28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huyện</a:t>
            </a:r>
            <a:r>
              <a:rPr lang="en-US" sz="28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sz="28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28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sz="28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sở</a:t>
            </a:r>
            <a:r>
              <a:rPr lang="en-US" sz="28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sz="28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đã</a:t>
            </a:r>
            <a:r>
              <a:rPr lang="en-US" sz="28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28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sz="28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14.300 ý </a:t>
            </a:r>
            <a:r>
              <a:rPr lang="en-US" sz="28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kiến</a:t>
            </a:r>
            <a:r>
              <a:rPr lang="en-US" sz="28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góp</a:t>
            </a:r>
            <a:r>
              <a:rPr lang="en-US" sz="28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ý</a:t>
            </a:r>
            <a:r>
              <a:rPr lang="en-US" sz="28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cán</a:t>
            </a:r>
            <a:r>
              <a:rPr lang="en-US" sz="28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28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lãnh</a:t>
            </a:r>
            <a:r>
              <a:rPr lang="en-US" sz="28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đạo</a:t>
            </a:r>
            <a:r>
              <a:rPr lang="en-US" sz="28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nghỉ</a:t>
            </a:r>
            <a:r>
              <a:rPr lang="en-US" sz="28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hưu</a:t>
            </a:r>
            <a:r>
              <a:rPr lang="en-US" sz="28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Mặt</a:t>
            </a:r>
            <a:r>
              <a:rPr lang="en-US" sz="28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trận</a:t>
            </a:r>
            <a:r>
              <a:rPr lang="en-US" sz="28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tổ</a:t>
            </a:r>
            <a:r>
              <a:rPr lang="en-US" sz="28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quốc</a:t>
            </a:r>
            <a:r>
              <a:rPr lang="en-US" sz="28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28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sĩ</a:t>
            </a:r>
            <a:r>
              <a:rPr lang="en-US" sz="28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trí</a:t>
            </a:r>
            <a:r>
              <a:rPr lang="en-US" sz="28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28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vị</a:t>
            </a:r>
            <a:r>
              <a:rPr lang="en-US" sz="28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sz="28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sắc</a:t>
            </a:r>
            <a:r>
              <a:rPr lang="en-US" sz="28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tôn</a:t>
            </a:r>
            <a:r>
              <a:rPr lang="en-US" sz="28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sz="28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28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biểu</a:t>
            </a:r>
            <a:r>
              <a:rPr lang="en-US" sz="28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đồng</a:t>
            </a:r>
            <a:r>
              <a:rPr lang="en-US" sz="28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bào</a:t>
            </a:r>
            <a:r>
              <a:rPr lang="en-US" sz="28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dân</a:t>
            </a:r>
            <a:r>
              <a:rPr lang="en-US" sz="28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tộc</a:t>
            </a:r>
            <a:r>
              <a:rPr lang="en-US" sz="28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US" sz="28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sz="28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28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28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đã</a:t>
            </a:r>
            <a:r>
              <a:rPr lang="en-US" sz="28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8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162 </a:t>
            </a:r>
            <a:r>
              <a:rPr lang="en-US" sz="28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28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biểu</a:t>
            </a:r>
            <a:r>
              <a:rPr lang="en-US" sz="28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góp</a:t>
            </a:r>
            <a:r>
              <a:rPr lang="en-US" sz="28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ý; </a:t>
            </a:r>
            <a:r>
              <a:rPr lang="en-US" sz="28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8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172 </a:t>
            </a:r>
            <a:r>
              <a:rPr lang="en-US" sz="28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lượt</a:t>
            </a:r>
            <a:r>
              <a:rPr lang="en-US" sz="28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góp</a:t>
            </a:r>
            <a:r>
              <a:rPr lang="en-US" sz="28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ý, </a:t>
            </a:r>
            <a:r>
              <a:rPr lang="en-US" sz="28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8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642 ý </a:t>
            </a:r>
            <a:r>
              <a:rPr lang="en-US" sz="28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kiến</a:t>
            </a:r>
            <a:r>
              <a:rPr lang="en-US" sz="28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US" sz="28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ý </a:t>
            </a:r>
            <a:r>
              <a:rPr lang="en-US" sz="28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kiến</a:t>
            </a:r>
            <a:r>
              <a:rPr lang="en-US" sz="28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đóng</a:t>
            </a:r>
            <a:r>
              <a:rPr lang="en-US" sz="28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góp</a:t>
            </a:r>
            <a:r>
              <a:rPr lang="en-US" sz="28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rất</a:t>
            </a:r>
            <a:r>
              <a:rPr lang="en-US" sz="28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thẳng</a:t>
            </a:r>
            <a:r>
              <a:rPr lang="en-US" sz="28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thắn</a:t>
            </a:r>
            <a:r>
              <a:rPr lang="en-US" sz="28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8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tinh</a:t>
            </a:r>
            <a:r>
              <a:rPr lang="en-US" sz="28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thần</a:t>
            </a:r>
            <a:r>
              <a:rPr lang="en-US" sz="28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trách</a:t>
            </a:r>
            <a:r>
              <a:rPr lang="en-US" sz="28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nhiệm</a:t>
            </a:r>
            <a:r>
              <a:rPr lang="en-US" sz="28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28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tâm</a:t>
            </a:r>
            <a:r>
              <a:rPr lang="en-US" sz="28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huyết</a:t>
            </a:r>
            <a:r>
              <a:rPr lang="en-US" sz="28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dân</a:t>
            </a:r>
            <a:r>
              <a:rPr lang="en-US" sz="28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chủ</a:t>
            </a:r>
            <a:endParaRPr lang="en-US" sz="28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Flowchart: Alternate Process 5"/>
          <p:cNvSpPr/>
          <p:nvPr/>
        </p:nvSpPr>
        <p:spPr>
          <a:xfrm>
            <a:off x="398584" y="228600"/>
            <a:ext cx="8458200" cy="1066800"/>
          </a:xfrm>
          <a:prstGeom prst="flowChartAlternateProcess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dân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chủ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đoàn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mới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đề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tinh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thần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trách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nhiệm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trước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dân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3302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2743200"/>
            <a:ext cx="8229600" cy="1295400"/>
          </a:xfrm>
        </p:spPr>
        <p:txBody>
          <a:bodyPr/>
          <a:lstStyle/>
          <a:p>
            <a:pPr marL="0" indent="0">
              <a:buNone/>
            </a:pPr>
            <a:r>
              <a:rPr lang="en-US" b="1" dirty="0" smtClean="0">
                <a:solidFill>
                  <a:srgbClr val="FF0000"/>
                </a:solidFill>
              </a:rPr>
              <a:t>           ĐÁNH GIÁ KẾT QUẢ NHIỆM KỲ QUA</a:t>
            </a:r>
            <a:endParaRPr 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2147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228600" y="685800"/>
            <a:ext cx="2362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1.1.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Kinh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en-US" sz="32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28600" y="1600200"/>
            <a:ext cx="8534400" cy="4191000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just">
              <a:buFontTx/>
              <a:buChar char="-"/>
            </a:pP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GDP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tăng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quân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9,6%/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0" indent="-457200" algn="just">
              <a:spcBef>
                <a:spcPts val="1800"/>
              </a:spcBef>
              <a:buFontTx/>
              <a:buChar char="-"/>
            </a:pP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cấu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kinh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chuyển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dịch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cực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dịch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chiếm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59,9%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xây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dựng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chiếm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39,2%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nông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chiếm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0,9%</a:t>
            </a:r>
          </a:p>
          <a:p>
            <a:pPr marL="457200" indent="-457200" algn="just">
              <a:spcBef>
                <a:spcPts val="1800"/>
              </a:spcBef>
              <a:buFontTx/>
              <a:buChar char="-"/>
            </a:pP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GDP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quân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đầu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tăng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12%/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cuối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2015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ước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đạt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5.538 USD/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32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590800" y="253425"/>
            <a:ext cx="4343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1.Mặt </a:t>
            </a:r>
            <a:r>
              <a:rPr lang="en-US" sz="3600" b="1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endParaRPr lang="en-US" sz="36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71104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vi-VN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457200"/>
            <a:ext cx="8382000" cy="5867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34115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228600" y="238057"/>
            <a:ext cx="7620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1.2.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hoạch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quản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triển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đô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thị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en-US" sz="32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97224" y="1524000"/>
            <a:ext cx="8686800" cy="4495800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just">
              <a:buFontTx/>
              <a:buChar char="-"/>
            </a:pP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cấu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hạ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tầng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đô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thị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đầu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tư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sử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quả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vốn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ODA,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vốn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ngân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sách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đưa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sử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giao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thoát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tăng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khả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nối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triển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phố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phía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Đông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Tây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Nam.</a:t>
            </a:r>
            <a:endParaRPr lang="en-US" sz="32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86510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vi-VN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648200" cy="3276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36286"/>
            <a:ext cx="4267200" cy="32403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57600"/>
            <a:ext cx="4572000" cy="297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3657600"/>
            <a:ext cx="4191000" cy="297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17896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228600" y="238057"/>
            <a:ext cx="7620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1.3.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dục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xã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en-US" sz="32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28600" y="1295400"/>
            <a:ext cx="8686800" cy="4724400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just">
              <a:buFontTx/>
              <a:buChar char="-"/>
            </a:pP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nâng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lên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chương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nâng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nguồn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lực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khá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0" indent="-457200" algn="just">
              <a:spcBef>
                <a:spcPts val="1800"/>
              </a:spcBef>
              <a:buFontTx/>
              <a:buChar char="-"/>
            </a:pP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chăm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sóc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sức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khỏe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dân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khám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chữa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bệnh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cải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thiện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sách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y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trẻ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dưới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6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tuổi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tượng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sách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nghèo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32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2091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6" presetClass="entr" presetSubtype="2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vi-VN"/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304800"/>
            <a:ext cx="4191000" cy="2819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51493"/>
            <a:ext cx="4191000" cy="2990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157" y="3581400"/>
            <a:ext cx="4191000" cy="2990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9" name="Picture 7"/>
          <p:cNvPicPr>
            <a:picLocks noGrp="1" noChangeAspect="1" noChangeArrowheads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3581400"/>
            <a:ext cx="4191000" cy="2990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56096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228600" y="238057"/>
            <a:ext cx="7848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1.4.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Quốc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phòng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– an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ninh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tư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ngoại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en-US" sz="32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28600" y="1066800"/>
            <a:ext cx="8686800" cy="5029200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just">
              <a:buFontTx/>
              <a:buChar char="-"/>
            </a:pP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Giữ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vững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ổn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mọi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tình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huống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bị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bất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ngờ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ngăn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chặn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quả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âm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mưu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hoạt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“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diễn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biến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hòa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”,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chống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phá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lực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thù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địch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xử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đúng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đắn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kịp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tình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huống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kích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gây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rối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an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ninh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bảo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đảm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môi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đầu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tư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hoạt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sản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xuất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kinh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doanh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Chú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đấu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tranh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phòng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chống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tội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phạm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bảo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đảm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trật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an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toàn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xã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32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6548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1534418"/>
            <a:ext cx="8458200" cy="4800600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457200" indent="-457200" algn="just">
              <a:buFontTx/>
              <a:buChar char="-"/>
            </a:pP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Nâng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nguồn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lực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</a:t>
            </a:r>
            <a:endParaRPr lang="en-US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>
              <a:buFontTx/>
              <a:buChar char="-"/>
            </a:pP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Cải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</a:t>
            </a:r>
            <a:endParaRPr lang="en-US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>
              <a:buFontTx/>
              <a:buChar char="-"/>
            </a:pP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Nâng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tăng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trưởng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lực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cạnh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tranh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kinh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phố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</a:t>
            </a:r>
            <a:endParaRPr lang="en-US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>
              <a:buFontTx/>
              <a:buChar char="-"/>
            </a:pP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Giảm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ùn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tắc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giao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giảm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tai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nạn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giao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</a:t>
            </a:r>
            <a:endParaRPr lang="en-US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>
              <a:buFontTx/>
              <a:buChar char="-"/>
            </a:pP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Giảm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ngập</a:t>
            </a:r>
            <a:r>
              <a:rPr lang="en-US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nước;</a:t>
            </a:r>
            <a:endParaRPr lang="en-US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>
              <a:buFontTx/>
              <a:buChar char="-"/>
            </a:pP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Giảm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ô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nhiễm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môi</a:t>
            </a:r>
            <a:r>
              <a:rPr lang="en-US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	 </a:t>
            </a:r>
            <a:endParaRPr lang="en-US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457200" y="457200"/>
            <a:ext cx="78486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1.5.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Sáu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chương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đột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phá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chuyển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biến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bước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đầu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endParaRPr lang="en-US" sz="32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01722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6" presetClass="entr" presetSubtype="2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6" presetClass="entr" presetSubtype="2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81000" y="1752600"/>
            <a:ext cx="8610600" cy="4648200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rmAutofit fontScale="92500" lnSpcReduction="20000"/>
          </a:bodyPr>
          <a:lstStyle/>
          <a:p>
            <a:pPr algn="just"/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NQ TW 4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khóa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XI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vấn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đề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bách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xây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dựng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Đảng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/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thị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03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tục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đẩy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mạnh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tấm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gương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đạo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đức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Chí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Minh;</a:t>
            </a:r>
          </a:p>
          <a:p>
            <a:pPr algn="just"/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lực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lãnh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đạo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sức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chiến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đấu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tổ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Đảng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cũng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cố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/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lực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quả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quản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cải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thiện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/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dân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vận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tăng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cường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xúc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thoại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dân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mặt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trận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đoàn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chăm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lo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bảo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vệ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lợi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ích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đáng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dân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  </a:t>
            </a:r>
            <a:endParaRPr lang="en-US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85800" y="533400"/>
            <a:ext cx="71628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1.6.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Xây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dựng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Đảng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quyền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b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vận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dân</a:t>
            </a:r>
            <a:endParaRPr lang="en-US" sz="32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07653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6" presetClass="entr" presetSubtype="37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6" presetClass="entr" presetSubtype="37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37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37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37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2600" y="2098536"/>
            <a:ext cx="6400800" cy="1387614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990600" y="2438400"/>
            <a:ext cx="7162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4000" b="1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Hạn</a:t>
            </a:r>
            <a:r>
              <a:rPr lang="en-US" sz="4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chế</a:t>
            </a:r>
            <a:r>
              <a:rPr lang="en-US" sz="4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000" b="1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yếu</a:t>
            </a:r>
            <a:r>
              <a:rPr lang="en-US" sz="4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kém</a:t>
            </a:r>
            <a:endParaRPr lang="en-US" sz="40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99452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lowchart: Alternate Process 3"/>
          <p:cNvSpPr/>
          <p:nvPr/>
        </p:nvSpPr>
        <p:spPr>
          <a:xfrm>
            <a:off x="533400" y="1371600"/>
            <a:ext cx="8077200" cy="5486400"/>
          </a:xfrm>
          <a:prstGeom prst="flowChartAlternateProcess">
            <a:avLst/>
          </a:prstGeom>
          <a:solidFill>
            <a:schemeClr val="accent4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2.1.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Tăng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trưởng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kinh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đạt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chưa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bền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vững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chưa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tương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xứng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tiềm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phố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tăng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trưởng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lực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cạnh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tranh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kiện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nhập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chưa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đạt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/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2.2.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hoạch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quản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đô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thị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triển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cấu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hạ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tầng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đô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thị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chưa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đáp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kịp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triển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kinh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cải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thiện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dân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bảo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vệ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môi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en-US" sz="32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26418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lowchart: Alternate Process 3"/>
          <p:cNvSpPr/>
          <p:nvPr/>
        </p:nvSpPr>
        <p:spPr>
          <a:xfrm>
            <a:off x="304800" y="1219200"/>
            <a:ext cx="8534400" cy="5334000"/>
          </a:xfrm>
          <a:prstGeom prst="flowChartAlternateProcess">
            <a:avLst/>
          </a:prstGeom>
          <a:solidFill>
            <a:schemeClr val="accent4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2.3.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dục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nguồn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lực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chưa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đáp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triển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nhập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quốc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khoa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nghệ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chưa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thật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lực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thúc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đẩy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triển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riển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chưa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tương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xứng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vai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trò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vị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trí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tâm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lớn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cả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2.4. An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ninh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trật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an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toàn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xã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nơi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lĩnh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vực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còn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tiềm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ẩn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yếu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tố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gây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bất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ổn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bức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xúc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dân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en-US" sz="32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41056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lowchart: Alternate Process 3"/>
          <p:cNvSpPr/>
          <p:nvPr/>
        </p:nvSpPr>
        <p:spPr>
          <a:xfrm>
            <a:off x="381000" y="1143000"/>
            <a:ext cx="8534400" cy="5486400"/>
          </a:xfrm>
          <a:prstGeom prst="flowChartAlternateProcess">
            <a:avLst/>
          </a:prstGeom>
          <a:solidFill>
            <a:schemeClr val="accent4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2.5. </a:t>
            </a:r>
            <a:r>
              <a:rPr lang="en-US" sz="3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6 </a:t>
            </a:r>
            <a:r>
              <a:rPr lang="en-US" sz="3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chương</a:t>
            </a:r>
            <a:r>
              <a:rPr lang="en-US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đột</a:t>
            </a:r>
            <a:r>
              <a:rPr lang="en-US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phá</a:t>
            </a:r>
            <a:r>
              <a:rPr lang="en-US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chương</a:t>
            </a:r>
            <a:r>
              <a:rPr lang="en-US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quả</a:t>
            </a:r>
            <a:r>
              <a:rPr lang="en-US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chưa</a:t>
            </a:r>
            <a:r>
              <a:rPr lang="en-US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giảm</a:t>
            </a:r>
            <a:r>
              <a:rPr lang="en-US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ùn</a:t>
            </a:r>
            <a:r>
              <a:rPr lang="en-US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tắc</a:t>
            </a:r>
            <a:r>
              <a:rPr lang="en-US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giao</a:t>
            </a:r>
            <a:r>
              <a:rPr lang="en-US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giảm</a:t>
            </a:r>
            <a:r>
              <a:rPr lang="en-US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ô </a:t>
            </a:r>
            <a:r>
              <a:rPr lang="en-US" sz="3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nhiễm</a:t>
            </a:r>
            <a:r>
              <a:rPr lang="en-US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môi</a:t>
            </a:r>
            <a:r>
              <a:rPr lang="en-US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chuyển</a:t>
            </a:r>
            <a:r>
              <a:rPr lang="en-US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biến</a:t>
            </a:r>
            <a:r>
              <a:rPr lang="en-US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chậm</a:t>
            </a:r>
            <a:r>
              <a:rPr lang="en-US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tình</a:t>
            </a:r>
            <a:r>
              <a:rPr lang="en-US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trạng</a:t>
            </a:r>
            <a:r>
              <a:rPr lang="en-US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ngập</a:t>
            </a:r>
            <a:r>
              <a:rPr lang="en-US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gay </a:t>
            </a:r>
            <a:r>
              <a:rPr lang="en-US" sz="3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gắt</a:t>
            </a:r>
            <a:r>
              <a:rPr lang="en-US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2.6.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ủy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tổ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đảng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lãnh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đạo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vị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lãnh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đạo</a:t>
            </a:r>
            <a:r>
              <a:rPr lang="en-US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khắc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phục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sửa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chữa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hạn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chế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khuyết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chưa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quyết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liệt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chưa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đồng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chưa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thật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gắn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quyết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vấn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đề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bức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xúc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địa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vị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en-US" sz="32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69008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lowchart: Alternate Process 3"/>
          <p:cNvSpPr/>
          <p:nvPr/>
        </p:nvSpPr>
        <p:spPr>
          <a:xfrm>
            <a:off x="533400" y="1524000"/>
            <a:ext cx="8077200" cy="4800600"/>
          </a:xfrm>
          <a:prstGeom prst="flowChartAlternateProcess">
            <a:avLst/>
          </a:prstGeom>
          <a:solidFill>
            <a:schemeClr val="accent4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just">
              <a:buFontTx/>
              <a:buChar char="-"/>
            </a:pPr>
            <a:r>
              <a:rPr lang="en-US" sz="320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Học tập và làm theo tấm gương đạo đức</a:t>
            </a:r>
            <a:br>
              <a:rPr lang="en-US" sz="320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320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Hồ Chí Minh chưa tạo sức lan tỏa mạnh; chuyển biến của một số cấp ủy, cán bộ, đảng viên chưa sâu sắc.</a:t>
            </a:r>
          </a:p>
          <a:p>
            <a:pPr marL="457200" indent="-457200" algn="just">
              <a:spcBef>
                <a:spcPts val="1800"/>
              </a:spcBef>
              <a:buFontTx/>
              <a:buChar char="-"/>
            </a:pPr>
            <a:r>
              <a:rPr lang="en-US" sz="320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Công tác cải cách hành chính còn hạn chế; tình trạng quan liêu, nhũng nhiễu vẫn còn; trách nhiệm của người đứng đầu con thấp.</a:t>
            </a:r>
            <a:endParaRPr lang="en-US" sz="320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08636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990600" y="2819400"/>
            <a:ext cx="7162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sz="4000" b="1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4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4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tổng</a:t>
            </a:r>
            <a:r>
              <a:rPr lang="en-US" sz="4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4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Kinh</a:t>
            </a:r>
            <a:r>
              <a:rPr lang="en-US" sz="4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nghiệm</a:t>
            </a:r>
            <a:r>
              <a:rPr lang="en-US" sz="4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4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4000" b="1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4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tiễn</a:t>
            </a:r>
            <a:r>
              <a:rPr lang="en-US" sz="4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5 </a:t>
            </a:r>
            <a:r>
              <a:rPr lang="en-US" sz="4000" b="1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4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qua</a:t>
            </a:r>
            <a:endParaRPr lang="en-US" sz="40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42000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lowchart: Alternate Process 3"/>
          <p:cNvSpPr/>
          <p:nvPr/>
        </p:nvSpPr>
        <p:spPr>
          <a:xfrm>
            <a:off x="304800" y="1219200"/>
            <a:ext cx="8534400" cy="5410200"/>
          </a:xfrm>
          <a:prstGeom prst="flowChartAlternateProcess">
            <a:avLst/>
          </a:prstGeom>
          <a:solidFill>
            <a:schemeClr val="bg2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3000" b="1" i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Thứ</a:t>
            </a:r>
            <a:r>
              <a:rPr lang="en-US" sz="3000" b="1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i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nhất</a:t>
            </a:r>
            <a:r>
              <a:rPr lang="en-US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huy</a:t>
            </a:r>
            <a:r>
              <a:rPr lang="en-US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sức</a:t>
            </a:r>
            <a:r>
              <a:rPr lang="en-US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mạnh</a:t>
            </a:r>
            <a:r>
              <a:rPr lang="en-US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tổng</a:t>
            </a:r>
            <a:r>
              <a:rPr lang="en-US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dân</a:t>
            </a:r>
            <a:r>
              <a:rPr lang="en-US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phố</a:t>
            </a:r>
            <a:r>
              <a:rPr lang="en-US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truyền</a:t>
            </a:r>
            <a:r>
              <a:rPr lang="en-US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mạng</a:t>
            </a:r>
            <a:r>
              <a:rPr lang="en-US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kiên</a:t>
            </a:r>
            <a:r>
              <a:rPr lang="en-US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cường</a:t>
            </a:r>
            <a:r>
              <a:rPr lang="en-US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đoàn</a:t>
            </a:r>
            <a:r>
              <a:rPr lang="en-US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sáng</a:t>
            </a:r>
            <a:r>
              <a:rPr lang="en-US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Đảng</a:t>
            </a:r>
            <a:r>
              <a:rPr lang="en-US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quyền</a:t>
            </a:r>
            <a:r>
              <a:rPr lang="en-US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dân</a:t>
            </a:r>
            <a:r>
              <a:rPr lang="en-US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phố</a:t>
            </a:r>
            <a:r>
              <a:rPr lang="en-US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US" sz="3200" b="1" i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Thứ</a:t>
            </a:r>
            <a:r>
              <a:rPr lang="en-US" sz="3200" b="1" i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hai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sâu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sắc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trách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nhiệm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rất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vai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trò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vị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trí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phố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nơi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tụ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lan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tỏa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vì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cả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cùng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cả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en-US" sz="3000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4096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lowchart: Alternate Process 3"/>
          <p:cNvSpPr/>
          <p:nvPr/>
        </p:nvSpPr>
        <p:spPr>
          <a:xfrm>
            <a:off x="0" y="304800"/>
            <a:ext cx="8991600" cy="6400800"/>
          </a:xfrm>
          <a:prstGeom prst="flowChartAlternateProcess">
            <a:avLst/>
          </a:prstGeom>
          <a:solidFill>
            <a:schemeClr val="bg2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en-US" sz="3000" b="1" i="1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3000" b="1" i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Thứ</a:t>
            </a:r>
            <a:r>
              <a:rPr lang="en-US" sz="3000" b="1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i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ba</a:t>
            </a:r>
            <a:r>
              <a:rPr lang="en-US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triển</a:t>
            </a:r>
            <a:r>
              <a:rPr lang="en-US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nhanh</a:t>
            </a:r>
            <a:r>
              <a:rPr lang="en-US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bền</a:t>
            </a:r>
            <a:r>
              <a:rPr lang="en-US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vững</a:t>
            </a:r>
            <a:r>
              <a:rPr lang="en-US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sz="3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gắn</a:t>
            </a:r>
            <a:r>
              <a:rPr lang="en-US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tăng</a:t>
            </a:r>
            <a:r>
              <a:rPr lang="en-US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trưởng</a:t>
            </a:r>
            <a:r>
              <a:rPr lang="en-US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kinh</a:t>
            </a:r>
            <a:r>
              <a:rPr lang="en-US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triển</a:t>
            </a:r>
            <a:r>
              <a:rPr lang="en-US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xây</a:t>
            </a:r>
            <a:r>
              <a:rPr lang="en-US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dựng</a:t>
            </a:r>
            <a:r>
              <a:rPr lang="en-US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con </a:t>
            </a:r>
            <a:r>
              <a:rPr lang="en-US" sz="3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tiến</a:t>
            </a:r>
            <a:r>
              <a:rPr lang="en-US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xã</a:t>
            </a:r>
            <a:r>
              <a:rPr lang="en-US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bảo</a:t>
            </a:r>
            <a:r>
              <a:rPr lang="en-US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vệ</a:t>
            </a:r>
            <a:r>
              <a:rPr lang="en-US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môi</a:t>
            </a:r>
            <a:r>
              <a:rPr lang="en-US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xây</a:t>
            </a:r>
            <a:r>
              <a:rPr lang="en-US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dựng</a:t>
            </a:r>
            <a:r>
              <a:rPr lang="en-US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phố</a:t>
            </a:r>
            <a:r>
              <a:rPr lang="en-US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minh, </a:t>
            </a:r>
            <a:r>
              <a:rPr lang="en-US" sz="3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nghĩa</a:t>
            </a:r>
            <a:r>
              <a:rPr lang="en-US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tình</a:t>
            </a:r>
            <a:r>
              <a:rPr lang="en-US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US" sz="3000" b="1" i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Thứ</a:t>
            </a:r>
            <a:r>
              <a:rPr lang="en-US" sz="3000" b="1" i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i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tư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chú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tổng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tiễn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rộng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mô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quả</a:t>
            </a:r>
            <a:r>
              <a:rPr lang="en-US" sz="3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US" sz="3000" b="1" i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Thứ</a:t>
            </a:r>
            <a:r>
              <a:rPr lang="en-US" sz="3000" b="1" i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i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Nghị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quyết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ương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4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khóa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XI “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vấn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đề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bách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xây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dựng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Đảng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nay”,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thị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03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tục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đẩy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mạnh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tấm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gương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đạo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đức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Chí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Minh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tâm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xây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dựng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Đảng</a:t>
            </a:r>
            <a:r>
              <a:rPr lang="en-US" sz="3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en-US" sz="3000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sz="30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01387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lowchart: Alternate Process 3"/>
          <p:cNvSpPr/>
          <p:nvPr/>
        </p:nvSpPr>
        <p:spPr>
          <a:xfrm>
            <a:off x="533400" y="2362200"/>
            <a:ext cx="8077200" cy="2057400"/>
          </a:xfrm>
          <a:prstGeom prst="flowChartAlternateProcess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MỤC TIÊU</a:t>
            </a:r>
            <a:endParaRPr lang="en-US" sz="32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68837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381000" y="1143000"/>
            <a:ext cx="8534400" cy="5410200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8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Mục</a:t>
            </a:r>
            <a:r>
              <a:rPr lang="en-US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tổng</a:t>
            </a:r>
            <a:r>
              <a:rPr lang="en-US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quát</a:t>
            </a:r>
            <a:r>
              <a:rPr lang="en-US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: “</a:t>
            </a:r>
            <a:r>
              <a:rPr lang="en-US" sz="28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Xây</a:t>
            </a:r>
            <a:r>
              <a:rPr lang="en-US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dựng</a:t>
            </a:r>
            <a:r>
              <a:rPr lang="en-US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Đảng</a:t>
            </a:r>
            <a:r>
              <a:rPr lang="en-US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phố</a:t>
            </a:r>
            <a:r>
              <a:rPr lang="en-US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thật</a:t>
            </a:r>
            <a:r>
              <a:rPr lang="en-US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sạch</a:t>
            </a:r>
            <a:r>
              <a:rPr lang="en-US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vững</a:t>
            </a:r>
            <a:r>
              <a:rPr lang="en-US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mạnh</a:t>
            </a:r>
            <a:r>
              <a:rPr lang="en-US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sz="28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tăng</a:t>
            </a:r>
            <a:r>
              <a:rPr lang="en-US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cường</a:t>
            </a:r>
            <a:r>
              <a:rPr lang="en-US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lực</a:t>
            </a:r>
            <a:r>
              <a:rPr lang="en-US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quả</a:t>
            </a:r>
            <a:r>
              <a:rPr lang="en-US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quản</a:t>
            </a:r>
            <a:r>
              <a:rPr lang="en-US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sz="28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ngừng</a:t>
            </a:r>
            <a:r>
              <a:rPr lang="en-US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mới</a:t>
            </a:r>
            <a:r>
              <a:rPr lang="en-US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sáng</a:t>
            </a:r>
            <a:r>
              <a:rPr lang="en-US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giữ</a:t>
            </a:r>
            <a:r>
              <a:rPr lang="en-US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vững</a:t>
            </a:r>
            <a:r>
              <a:rPr lang="en-US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ổn</a:t>
            </a:r>
            <a:r>
              <a:rPr lang="en-US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28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xã</a:t>
            </a:r>
            <a:r>
              <a:rPr lang="en-US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sz="28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nâng</a:t>
            </a:r>
            <a:r>
              <a:rPr lang="en-US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tăng</a:t>
            </a:r>
            <a:r>
              <a:rPr lang="en-US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trưởng</a:t>
            </a:r>
            <a:r>
              <a:rPr lang="en-US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lực</a:t>
            </a:r>
            <a:r>
              <a:rPr lang="en-US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cạnh</a:t>
            </a:r>
            <a:r>
              <a:rPr lang="en-US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tranh</a:t>
            </a:r>
            <a:r>
              <a:rPr lang="en-US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kinh</a:t>
            </a:r>
            <a:r>
              <a:rPr lang="en-US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phố</a:t>
            </a:r>
            <a:r>
              <a:rPr lang="en-US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gắn</a:t>
            </a:r>
            <a:r>
              <a:rPr lang="en-US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tăng</a:t>
            </a:r>
            <a:r>
              <a:rPr lang="en-US" sz="2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trưởng</a:t>
            </a:r>
            <a:r>
              <a:rPr lang="en-US" sz="2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kinh</a:t>
            </a:r>
            <a:r>
              <a:rPr lang="en-US" sz="2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sz="2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2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triển</a:t>
            </a:r>
            <a:r>
              <a:rPr lang="en-US" sz="2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sz="2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2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xây</a:t>
            </a:r>
            <a:r>
              <a:rPr lang="en-US" sz="2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dựng</a:t>
            </a:r>
            <a:r>
              <a:rPr lang="en-US" sz="2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con </a:t>
            </a:r>
            <a:r>
              <a:rPr lang="en-US" sz="28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tiến</a:t>
            </a:r>
            <a:r>
              <a:rPr lang="en-US" sz="2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2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sz="2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xã</a:t>
            </a:r>
            <a:r>
              <a:rPr lang="en-US" sz="2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2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bảo</a:t>
            </a:r>
            <a:r>
              <a:rPr lang="en-US" sz="2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vệ</a:t>
            </a:r>
            <a:r>
              <a:rPr lang="en-US" sz="2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môi</a:t>
            </a:r>
            <a:r>
              <a:rPr lang="en-US" sz="2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sz="28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nâng</a:t>
            </a:r>
            <a:r>
              <a:rPr lang="en-US" sz="2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2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phúc</a:t>
            </a:r>
            <a:r>
              <a:rPr lang="en-US" sz="2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lợi</a:t>
            </a:r>
            <a:r>
              <a:rPr lang="en-US" sz="2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xã</a:t>
            </a:r>
            <a:r>
              <a:rPr lang="en-US" sz="2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2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2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2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cuộc</a:t>
            </a:r>
            <a:r>
              <a:rPr lang="en-US" sz="2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sống</a:t>
            </a:r>
            <a:r>
              <a:rPr lang="en-US" sz="2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28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dân</a:t>
            </a:r>
            <a:endParaRPr lang="en-US" sz="28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sz="32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78754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228600" y="1676400"/>
            <a:ext cx="8686800" cy="3505200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3200" b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Xây dựng thành phố Hồ Chí Minh có chất lượng cuộc sống tốt, văn minh, hiện đại, nghĩa tình; có vai trò động lực trong sự nghiệp công nghiệp hóa, hiện đại hóa đất nước; sớm trở thành một trong những trung tâm lớn về kinh tế, tài chính, thương mại, khoa học – công nghệ của khu vực Đông Nam Á”</a:t>
            </a:r>
            <a:endParaRPr lang="en-US" sz="3200" b="1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45807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228600" y="1752600"/>
            <a:ext cx="8686800" cy="3886200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320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1. Tốc độ tăng trưởng tổng sản phẩm nội địa trên địa bàn Thành phố (GRDP) bình quân hàng năm từ 8% đến 8,5% (tính theo GDP thì tăng hơn 1,5 lần mức tăng trưởng GDP bình quân của cả nước), chuyển dịch cơ cấu theo định hướng dịch vụ, công nghiệp – xây dựng, nông – lâm nghiệp và thủy sản; trong đó tỷ trọng của dịch vụ GSDP đến năm 2020 chiếm từ 56% đến 58%.</a:t>
            </a:r>
            <a:endParaRPr lang="en-US" sz="320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Flowchart: Alternate Process 6"/>
          <p:cNvSpPr/>
          <p:nvPr/>
        </p:nvSpPr>
        <p:spPr>
          <a:xfrm>
            <a:off x="1828799" y="381000"/>
            <a:ext cx="5374105" cy="1143000"/>
          </a:xfrm>
          <a:prstGeom prst="flowChartAlternateProcess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14 CHỈ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TIÊU</a:t>
            </a:r>
            <a:endParaRPr lang="en-US" sz="32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83171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228600" y="838200"/>
            <a:ext cx="8686800" cy="1524000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320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2. Tỷ trọng đóng góp của yếu tố năng suất tổng hợp (TFP) vào GRDP bình quân hàng năm từ 35% trở lên.</a:t>
            </a:r>
            <a:endParaRPr lang="en-US" sz="320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28600" y="2667000"/>
            <a:ext cx="8686800" cy="1524000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320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3. Tổng vốn đầu tư xã hội chiếm bình quân khoảng 30% GRDP.</a:t>
            </a:r>
            <a:endParaRPr lang="en-US" sz="320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28600" y="4495800"/>
            <a:ext cx="8686800" cy="1524000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320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sz="320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 GRDP bình quân đầu người đến cuối năm 2020 đạt 9.800USD.</a:t>
            </a:r>
            <a:endParaRPr lang="en-US" sz="320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45253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40631" y="457200"/>
            <a:ext cx="8686800" cy="1524000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320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5. Đến năm 2020, tỷ lệ lao động đang làm việc đã qua đào tạo nghề đạt 85% trong tổng số lao động làm việc.</a:t>
            </a:r>
            <a:endParaRPr lang="en-US" sz="320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20579" y="2209800"/>
            <a:ext cx="8686800" cy="1524000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320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6. Trong 5 năm, tạo việc làm mới cho 625.000 lao động (bình quân 125.000 lao động/năm), tỷ lệ thất nghiệp đô thị dưới 4,5%.</a:t>
            </a:r>
            <a:endParaRPr lang="en-US" sz="320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Subtitle 7"/>
          <p:cNvSpPr>
            <a:spLocks noGrp="1"/>
          </p:cNvSpPr>
          <p:nvPr>
            <p:ph type="subTitle" idx="1"/>
          </p:nvPr>
        </p:nvSpPr>
        <p:spPr>
          <a:xfrm>
            <a:off x="240631" y="3886200"/>
            <a:ext cx="8666748" cy="2819400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pPr algn="just"/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7.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cuối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2020,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thu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nhập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quân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đầu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hộ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nghèo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tăng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so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đầu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2011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3,5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lần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giảm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tỷ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lệ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hộ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nghèo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chuẩn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chương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“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Giảm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nghèo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bền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vững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”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giai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đoạn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2016 – 2020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quân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1%/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32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71962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228600" y="1143000"/>
            <a:ext cx="8686800" cy="1524000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8.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cuối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2020,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đảm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bảo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sạch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100%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hộ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dân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32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28600" y="3810000"/>
            <a:ext cx="8686800" cy="1524000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320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9. Đến cuối năm 2020, tổng diện tích nhà ở xây dựng mới đạt 40 triệu m</a:t>
            </a:r>
            <a:r>
              <a:rPr lang="en-US" sz="3200" baseline="3000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và diện tích nhà ở bình quân đầu người đạt 19,8 m</a:t>
            </a:r>
            <a:r>
              <a:rPr lang="en-US" sz="3200" baseline="3000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/người.</a:t>
            </a:r>
            <a:endParaRPr lang="en-US" sz="320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62694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228600" y="838200"/>
            <a:ext cx="8686800" cy="1524000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320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10. Đến cuối năm 2020, đạt 300 phòng học/10.000 dân trong độ tuổi đi học (từ 3 tuổi đến 18 tuổi).</a:t>
            </a:r>
            <a:endParaRPr lang="en-US" sz="320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28600" y="2667000"/>
            <a:ext cx="8686800" cy="1524000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320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11. Đến cuối năm 2020, đạt tỷ lệ 20 bác sĩ/10.000 dân, 42 giường bệnh/10.000 dân.</a:t>
            </a:r>
            <a:endParaRPr lang="en-US" sz="320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28600" y="4495800"/>
            <a:ext cx="8686800" cy="1524000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320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12. Đến cuối năm 2020, xử lý chất thải y tế và nước thải công nghiệp đạt 100%.</a:t>
            </a:r>
            <a:endParaRPr lang="en-US" sz="320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0403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28600" y="304800"/>
            <a:ext cx="8686800" cy="1905000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13.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Tỷ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lệ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tổ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sở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đảng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đạt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sạch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vững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mạnh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trước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hướng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ngày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càng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kéo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giảm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tỷ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lệ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tổ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sở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đảng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yếu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kém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xuống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dưới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0,5%/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32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304800" y="2514600"/>
            <a:ext cx="8610600" cy="2971800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lnSpcReduction="10000"/>
          </a:bodyPr>
          <a:lstStyle/>
          <a:p>
            <a:pPr algn="just"/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14.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lực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quản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máy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quyền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phấn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đấu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phố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nhóm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5 (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địa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dẫn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đầu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cả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xếp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hạng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quả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quản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tỉnh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(PAPI),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lực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cạnh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tranh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tỉnh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(PCI),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cải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(PAR-index)</a:t>
            </a:r>
            <a:endParaRPr lang="en-US" sz="32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2017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4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lowchart: Alternate Process 4"/>
          <p:cNvSpPr/>
          <p:nvPr/>
        </p:nvSpPr>
        <p:spPr>
          <a:xfrm>
            <a:off x="1676400" y="304800"/>
            <a:ext cx="4953000" cy="838200"/>
          </a:xfrm>
          <a:prstGeom prst="flowChartAlternateProcess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12. GIẢI PHÁP</a:t>
            </a:r>
            <a:endParaRPr lang="en-US" sz="32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02894" y="1371600"/>
            <a:ext cx="8686800" cy="4953000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14350" indent="-514350" algn="just">
              <a:buAutoNum type="arabicPeriod"/>
            </a:pP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đột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phá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nâng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tăng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trưởng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lực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cạnh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tranh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514350" indent="-514350" algn="just">
              <a:buFontTx/>
              <a:buAutoNum type="arabicPeriod"/>
            </a:pP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triển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đô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thị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bền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vững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xây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dựng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cấu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hạ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tầng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đồng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514350" indent="-514350" algn="just">
              <a:buFontTx/>
              <a:buAutoNum type="arabicPeriod"/>
            </a:pP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mới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căn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toàn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diện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dục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–</a:t>
            </a:r>
            <a:b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514350" indent="-514350" algn="just">
              <a:buFontTx/>
              <a:buAutoNum type="arabicPeriod"/>
            </a:pP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triển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mạnh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mẽ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khoa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nghệ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thật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lực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triển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kinh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-</a:t>
            </a:r>
            <a:b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xã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514350" indent="-514350" algn="just">
              <a:buAutoNum type="arabicPeriod"/>
            </a:pPr>
            <a:endParaRPr lang="en-US" sz="32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77622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lowchart: Alternate Process 4"/>
          <p:cNvSpPr/>
          <p:nvPr/>
        </p:nvSpPr>
        <p:spPr>
          <a:xfrm>
            <a:off x="1676400" y="304800"/>
            <a:ext cx="4953000" cy="838200"/>
          </a:xfrm>
          <a:prstGeom prst="flowChartAlternateProcess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12. GIẢI PHÁP</a:t>
            </a:r>
            <a:endParaRPr lang="en-US" sz="32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04800" y="1752601"/>
            <a:ext cx="8534400" cy="4585854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en-US" sz="3200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sz="32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sz="3200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sz="32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sz="3200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sz="3200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34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5.Phát </a:t>
            </a:r>
            <a:r>
              <a:rPr lang="en-US" sz="34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triển</a:t>
            </a:r>
            <a:r>
              <a:rPr lang="en-US" sz="34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sz="34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34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4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xây</a:t>
            </a:r>
            <a:r>
              <a:rPr lang="en-US" sz="34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dựng</a:t>
            </a:r>
            <a:r>
              <a:rPr lang="en-US" sz="34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con </a:t>
            </a:r>
            <a:r>
              <a:rPr lang="en-US" sz="34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endParaRPr lang="en-US" sz="3400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34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6. </a:t>
            </a:r>
            <a:r>
              <a:rPr lang="en-US" sz="34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34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triển</a:t>
            </a:r>
            <a:r>
              <a:rPr lang="en-US" sz="34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y </a:t>
            </a:r>
            <a:r>
              <a:rPr lang="en-US" sz="34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sz="34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4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34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dục</a:t>
            </a:r>
            <a:r>
              <a:rPr lang="en-US" sz="34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sz="34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34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thao</a:t>
            </a:r>
            <a:r>
              <a:rPr lang="en-US" sz="34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US" sz="34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7. </a:t>
            </a:r>
            <a:r>
              <a:rPr lang="en-US" sz="34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Đảm</a:t>
            </a:r>
            <a:r>
              <a:rPr lang="en-US" sz="34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bảo</a:t>
            </a:r>
            <a:r>
              <a:rPr lang="en-US" sz="34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an </a:t>
            </a:r>
            <a:r>
              <a:rPr lang="en-US" sz="34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34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xã</a:t>
            </a:r>
            <a:r>
              <a:rPr lang="en-US" sz="34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34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4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phúc</a:t>
            </a:r>
            <a:r>
              <a:rPr lang="en-US" sz="34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lợi</a:t>
            </a:r>
            <a:r>
              <a:rPr lang="en-US" sz="34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xã</a:t>
            </a:r>
            <a:r>
              <a:rPr lang="en-US" sz="34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34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US" sz="34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8. </a:t>
            </a:r>
            <a:r>
              <a:rPr lang="en-US" sz="34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Giữ</a:t>
            </a:r>
            <a:r>
              <a:rPr lang="en-US" sz="34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vững</a:t>
            </a:r>
            <a:r>
              <a:rPr lang="en-US" sz="34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ổn</a:t>
            </a:r>
            <a:r>
              <a:rPr lang="en-US" sz="34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34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sz="34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34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34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xã</a:t>
            </a:r>
            <a:r>
              <a:rPr lang="en-US" sz="34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34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4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đảm</a:t>
            </a:r>
            <a:r>
              <a:rPr lang="en-US" sz="34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bảo</a:t>
            </a:r>
            <a:r>
              <a:rPr lang="en-US" sz="34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quốc</a:t>
            </a:r>
            <a:r>
              <a:rPr lang="en-US" sz="34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phòng</a:t>
            </a:r>
            <a:r>
              <a:rPr lang="en-US" sz="34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– an </a:t>
            </a:r>
            <a:r>
              <a:rPr lang="en-US" sz="34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ninh</a:t>
            </a:r>
            <a:r>
              <a:rPr lang="en-US" sz="34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vững</a:t>
            </a:r>
            <a:r>
              <a:rPr lang="en-US" sz="34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chắc</a:t>
            </a:r>
            <a:r>
              <a:rPr lang="en-US" sz="34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US" sz="34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9. </a:t>
            </a:r>
            <a:r>
              <a:rPr lang="en-US" sz="34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Nâng</a:t>
            </a:r>
            <a:r>
              <a:rPr lang="en-US" sz="34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34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34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quả</a:t>
            </a:r>
            <a:r>
              <a:rPr lang="en-US" sz="34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hoạt</a:t>
            </a:r>
            <a:r>
              <a:rPr lang="en-US" sz="34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34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34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ngoại</a:t>
            </a:r>
            <a:r>
              <a:rPr lang="en-US" sz="34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br>
              <a:rPr lang="en-US" sz="34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34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chủ</a:t>
            </a:r>
            <a:r>
              <a:rPr lang="en-US" sz="34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34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34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nhập</a:t>
            </a:r>
            <a:r>
              <a:rPr lang="en-US" sz="34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quốc</a:t>
            </a:r>
            <a:r>
              <a:rPr lang="en-US" sz="34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sz="34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en-US" sz="3200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sz="3200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sz="32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sz="3200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sz="32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sz="32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sz="32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13047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228600" y="1295400"/>
            <a:ext cx="8686800" cy="5334000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10.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tục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mới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nâng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nữa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quả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dân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vận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tăng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cường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mối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máu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thịt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giữa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Đảng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dân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huy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dân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chủ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kỷ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cương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sức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mạnh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khối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đoàn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toàn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dân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tộc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/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11.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Xây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dựng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quyền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lực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quả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;</a:t>
            </a:r>
            <a:endParaRPr lang="en-US" sz="32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12.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Xây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dựng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Đảng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thật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sạch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vững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mạnh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nâng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lực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lãnh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đạo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sức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chiến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đấu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tổ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đảng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cán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đảng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en-US" sz="3200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sz="32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Flowchart: Alternate Process 3"/>
          <p:cNvSpPr/>
          <p:nvPr/>
        </p:nvSpPr>
        <p:spPr>
          <a:xfrm>
            <a:off x="1676400" y="304800"/>
            <a:ext cx="4953000" cy="838200"/>
          </a:xfrm>
          <a:prstGeom prst="flowChartAlternateProcess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12. GIẢI PHÁP</a:t>
            </a:r>
            <a:endParaRPr lang="en-US" sz="32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86333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4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228600" y="1371600"/>
            <a:ext cx="8686800" cy="5029200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just">
              <a:buFontTx/>
              <a:buChar char="-"/>
            </a:pP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Nâng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nguồn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lực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0" indent="-457200" algn="just">
              <a:buFontTx/>
              <a:buChar char="-"/>
            </a:pP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Cải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0" indent="-457200" algn="just">
              <a:buFontTx/>
              <a:buChar char="-"/>
            </a:pP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Nâng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tăng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trưởng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lực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cạnh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tranh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kinh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phố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đáp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ưng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nhập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0" indent="-457200" algn="just">
              <a:buFontTx/>
              <a:buChar char="-"/>
            </a:pP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Giảm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ùn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tắc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giao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giảm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tai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nạn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giao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0" indent="-457200" algn="just">
              <a:buFontTx/>
              <a:buChar char="-"/>
            </a:pP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Giảm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ngập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0" indent="-457200" algn="just">
              <a:buFontTx/>
              <a:buChar char="-"/>
            </a:pP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Giảm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ô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nhiễm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môi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0" indent="-457200" algn="just">
              <a:buFontTx/>
              <a:buChar char="-"/>
            </a:pP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Chỉnh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trang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triển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đô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thị</a:t>
            </a:r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32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Flowchart: Alternate Process 3"/>
          <p:cNvSpPr/>
          <p:nvPr/>
        </p:nvSpPr>
        <p:spPr>
          <a:xfrm>
            <a:off x="1333499" y="381000"/>
            <a:ext cx="6477001" cy="762000"/>
          </a:xfrm>
          <a:prstGeom prst="flowChartAlternateProcess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7 CHƯƠNG TRÌNH ĐỘT PHÁ</a:t>
            </a:r>
            <a:endParaRPr lang="en-US" sz="32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6133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4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228600" y="2362200"/>
            <a:ext cx="8686800" cy="21336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đã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bầu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Ban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Chấp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Đảng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phố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Chí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Minh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khóa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X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gồm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69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đồng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chí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32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75296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228600" y="1524000"/>
            <a:ext cx="8686800" cy="37338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phiên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họp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thứ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nhất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Ban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Chấp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Đảng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phố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khóa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X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đã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bầu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Ban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Thường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gồm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15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đồng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chí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đồng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chí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Phó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Bí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thư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b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Đ/c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Võ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Thưởng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Đ/c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Nguyễn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Phong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Đ/c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Nguyễn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Thị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Quyết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Tâm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Đ/c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Tất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Cang</a:t>
            </a:r>
            <a:endParaRPr lang="en-US" sz="32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6124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228600" y="1447800"/>
            <a:ext cx="8686800" cy="41148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3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3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nghị</a:t>
            </a:r>
            <a:r>
              <a:rPr lang="en-US" sz="3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đã</a:t>
            </a:r>
            <a:r>
              <a:rPr lang="en-US" sz="3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bầu</a:t>
            </a:r>
            <a:r>
              <a:rPr lang="en-US" sz="3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Ủy</a:t>
            </a:r>
            <a:r>
              <a:rPr lang="en-US" sz="3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ban </a:t>
            </a:r>
            <a:r>
              <a:rPr lang="en-US" sz="3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Kiểm</a:t>
            </a:r>
            <a:r>
              <a:rPr lang="en-US" sz="3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tra</a:t>
            </a:r>
            <a:r>
              <a:rPr lang="en-US" sz="3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3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ủy</a:t>
            </a:r>
            <a:r>
              <a:rPr lang="en-US" sz="3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gồm</a:t>
            </a:r>
            <a:r>
              <a:rPr lang="en-US" sz="3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13 </a:t>
            </a:r>
            <a:r>
              <a:rPr lang="en-US" sz="3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đồng</a:t>
            </a:r>
            <a:r>
              <a:rPr lang="en-US" sz="3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chí</a:t>
            </a:r>
            <a:r>
              <a:rPr lang="en-US" sz="3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; Đ/c </a:t>
            </a:r>
            <a:r>
              <a:rPr lang="en-US" sz="3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Trần</a:t>
            </a:r>
            <a:r>
              <a:rPr lang="en-US" sz="3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Vĩnh</a:t>
            </a:r>
            <a:r>
              <a:rPr lang="en-US" sz="3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Tuyến</a:t>
            </a:r>
            <a:r>
              <a:rPr lang="en-US" sz="3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Ủy</a:t>
            </a:r>
            <a:r>
              <a:rPr lang="en-US" sz="3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3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BTV </a:t>
            </a:r>
            <a:r>
              <a:rPr lang="en-US" sz="3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3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ủy</a:t>
            </a:r>
            <a:r>
              <a:rPr lang="en-US" sz="3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3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bầu</a:t>
            </a:r>
            <a:r>
              <a:rPr lang="en-US" sz="3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3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Chủ</a:t>
            </a:r>
            <a:r>
              <a:rPr lang="en-US" sz="3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nhiệm</a:t>
            </a:r>
            <a:r>
              <a:rPr lang="en-US" sz="3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UBKT </a:t>
            </a:r>
            <a:r>
              <a:rPr lang="en-US" sz="3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3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ủy</a:t>
            </a:r>
            <a:r>
              <a:rPr lang="en-US" sz="3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khóa</a:t>
            </a:r>
            <a:r>
              <a:rPr lang="en-US" sz="3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X.</a:t>
            </a:r>
            <a:endParaRPr lang="en-US" sz="3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51028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228600" y="2362200"/>
            <a:ext cx="8686800" cy="25146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32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	Đại hội đã bầu Đoàn Đại biểu Đảng bộ Thành phố Hồ Chí Minh gồm 35 đại biểu chính thức và</a:t>
            </a:r>
            <a:br>
              <a:rPr lang="en-US" sz="32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32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03 đại biểu dự khuyết, cùng với 07 đại biểu đương nhiên.</a:t>
            </a:r>
            <a:endParaRPr lang="en-US" sz="32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668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152400" y="1676400"/>
            <a:ext cx="8839200" cy="3200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	Theo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giới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thiệu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bầu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danh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Bí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thư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ủy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thuộc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thẩm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quyền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chuẩn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bị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Bí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thư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ủy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TP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Chí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Minh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gắn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chuẩn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bị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khóa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XII.  </a:t>
            </a:r>
            <a:endParaRPr lang="en-US" sz="32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50576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462</TotalTime>
  <Words>2436</Words>
  <Application>Microsoft Office PowerPoint</Application>
  <PresentationFormat>On-screen Show (4:3)</PresentationFormat>
  <Paragraphs>132</Paragraphs>
  <Slides>53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53</vt:i4>
      </vt:variant>
    </vt:vector>
  </HeadingPairs>
  <TitlesOfParts>
    <vt:vector size="54" baseType="lpstr">
      <vt:lpstr>Office Theme</vt:lpstr>
      <vt:lpstr>THÔNG BÁO NHANH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Đ/c Nguyễn Phú Trọng, Tổng Bí thư Ban Chấp hành Trung ương Đảng Cộng sản Việt Nam phát biểu chỉ đạo tại Đại hội</vt:lpstr>
      <vt:lpstr>Đ/c Lê Thanh Hải, Ủy viên Bộ Chính trị, Bí thư Thành ủy khóa IX trình bày các văn kiện tại đại hội</vt:lpstr>
      <vt:lpstr>Các đồng chí lãnh đạo, nguyên lãnh đạo Đảng, Nhà nước,  mặt trận tổ quốc  tham dự Đại hội</vt:lpstr>
      <vt:lpstr>Các đồng chí lãnh đạo, nguyên lãnh đạo Đảng, Nhà nước, Mặt trận Tổ quốc tham dự đại hội</vt:lpstr>
      <vt:lpstr>Các đồng chí lãnh đạo, nguyên lãnh đạo Đảng, Nhà nước,  Mặt trận tổ quốc tham dự đại hội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Windows User</cp:lastModifiedBy>
  <cp:revision>97</cp:revision>
  <dcterms:created xsi:type="dcterms:W3CDTF">2015-10-17T09:51:40Z</dcterms:created>
  <dcterms:modified xsi:type="dcterms:W3CDTF">2015-10-18T14:16:40Z</dcterms:modified>
</cp:coreProperties>
</file>